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C071E-AE36-48B3-9A70-A4E3E157D8F8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8339D6-C70E-42C6-A5DF-F70D77B9AC8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CB4D0-7884-429F-B488-951951CDDB69}" type="datetime1">
              <a:rPr lang="en-US" smtClean="0"/>
              <a:pPr/>
              <a:t>10/30/2019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Pushpinder Kaur Benipal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FAEEB-D58B-4D9F-A0E5-9886227187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6F69F-8C8F-4991-A2C2-37353C4496CD}" type="datetime1">
              <a:rPr lang="en-US" smtClean="0"/>
              <a:pPr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Pushpinder Kaur Benipal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FAEEB-D58B-4D9F-A0E5-9886227187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8EBA7-4EE5-4AD4-8D12-1A2FFA609ACB}" type="datetime1">
              <a:rPr lang="en-US" smtClean="0"/>
              <a:pPr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Pushpinder Kaur Benipal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FAEEB-D58B-4D9F-A0E5-9886227187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F5AB2-B5F3-4D2C-BDE5-D7FFE61B5AED}" type="datetime1">
              <a:rPr lang="en-US" smtClean="0"/>
              <a:pPr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Pushpinder Kaur Benipal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FAEEB-D58B-4D9F-A0E5-9886227187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C1F6-7AC4-4D1E-A190-3F50346512DC}" type="datetime1">
              <a:rPr lang="en-US" smtClean="0"/>
              <a:pPr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Pushpinder Kaur Benipal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FAEEB-D58B-4D9F-A0E5-9886227187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C2F7-C156-4A73-8506-CE86D8D6C8D1}" type="datetime1">
              <a:rPr lang="en-US" smtClean="0"/>
              <a:pPr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Pushpinder Kaur Benipal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FAEEB-D58B-4D9F-A0E5-9886227187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A1A66-92ED-4EDD-B8DE-5450DBEA5A81}" type="datetime1">
              <a:rPr lang="en-US" smtClean="0"/>
              <a:pPr/>
              <a:t>10/30/2019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Pushpinder Kaur Benipal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FAEEB-D58B-4D9F-A0E5-9886227187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ED9C7-9256-4CAE-8591-7E1F4804561D}" type="datetime1">
              <a:rPr lang="en-US" smtClean="0"/>
              <a:pPr/>
              <a:t>10/30/2019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Pushpinder Kaur Benipal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FAEEB-D58B-4D9F-A0E5-9886227187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07D37-C5D3-417F-8890-BF253F269D82}" type="datetime1">
              <a:rPr lang="en-US" smtClean="0"/>
              <a:pPr/>
              <a:t>10/30/2019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Pushpinder Kaur Benipal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FAEEB-D58B-4D9F-A0E5-9886227187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7945-7302-4C2B-BF43-7C4BFF1C98E7}" type="datetime1">
              <a:rPr lang="en-US" smtClean="0"/>
              <a:pPr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Pushpinder Kaur Benipal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FAEEB-D58B-4D9F-A0E5-9886227187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9F2B8-DBFC-4544-ADF1-610DE50DF5CA}" type="datetime1">
              <a:rPr lang="en-US" smtClean="0"/>
              <a:pPr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Pushpinder Kaur Benipal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97FAEEB-D58B-4D9F-A0E5-9886227187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0C38230-C7B2-483C-9F0C-FA594FC4A667}" type="datetime1">
              <a:rPr lang="en-US" smtClean="0"/>
              <a:pPr/>
              <a:t>10/30/2019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Dr. Pushpinder Kaur Benipal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97FAEEB-D58B-4D9F-A0E5-98862271878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8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57200" y="2514600"/>
            <a:ext cx="5715000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457200"/>
            <a:r>
              <a:rPr lang="en-GB" sz="6600" dirty="0">
                <a:latin typeface="Calibri" pitchFamily="34" charset="0"/>
              </a:rPr>
              <a:t>Leadership Skills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85800" y="3810000"/>
            <a:ext cx="4495800" cy="2514600"/>
          </a:xfrm>
        </p:spPr>
        <p:txBody>
          <a:bodyPr anchor="t"/>
          <a:lstStyle/>
          <a:p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Presented By </a:t>
            </a:r>
            <a:r>
              <a:rPr lang="en-US" sz="2400" b="1" dirty="0" smtClean="0"/>
              <a:t>Dr. </a:t>
            </a:r>
            <a:r>
              <a:rPr lang="en-US" sz="2400" b="1" dirty="0" err="1" smtClean="0"/>
              <a:t>Pushpinder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Kaur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Benipal</a:t>
            </a:r>
            <a:r>
              <a:rPr lang="en-US" sz="2400" b="1" dirty="0" smtClean="0"/>
              <a:t>, Assistant Professor Commerce Department ,</a:t>
            </a:r>
          </a:p>
          <a:p>
            <a:r>
              <a:rPr lang="en-US" sz="2400" b="1" dirty="0" err="1" smtClean="0"/>
              <a:t>Vivekanand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Mahavidyalaya</a:t>
            </a:r>
            <a:r>
              <a:rPr lang="en-US" sz="2400" b="1" dirty="0" smtClean="0"/>
              <a:t> Raipur </a:t>
            </a:r>
            <a:endParaRPr lang="en-US" sz="2400" b="1" dirty="0"/>
          </a:p>
        </p:txBody>
      </p:sp>
      <p:pic>
        <p:nvPicPr>
          <p:cNvPr id="1026" name="Picture 2" descr="C:\Program Files\Microsoft Office\MEDIA\CAGCAT10\j028320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2362200"/>
            <a:ext cx="1857375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228600" y="838200"/>
            <a:ext cx="8534400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 dirty="0">
                <a:latin typeface="Calibri" pitchFamily="34" charset="0"/>
              </a:rPr>
              <a:t>Key Team Leader Responsibilities</a:t>
            </a:r>
          </a:p>
        </p:txBody>
      </p:sp>
      <p:sp>
        <p:nvSpPr>
          <p:cNvPr id="4" name="Rectangle 3"/>
          <p:cNvSpPr txBox="1">
            <a:spLocks/>
          </p:cNvSpPr>
          <p:nvPr/>
        </p:nvSpPr>
        <p:spPr>
          <a:xfrm>
            <a:off x="609600" y="1828800"/>
            <a:ext cx="7858125" cy="4622800"/>
          </a:xfrm>
          <a:prstGeom prst="rect">
            <a:avLst/>
          </a:prstGeom>
        </p:spPr>
        <p:txBody>
          <a:bodyPr/>
          <a:lstStyle/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charset="0"/>
              <a:buAutoNum type="arabicPeriod"/>
              <a:tabLst/>
              <a:defRPr/>
            </a:pPr>
            <a:r>
              <a:rPr kumimoji="0" lang="en-GB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Guide/coordinate team</a:t>
            </a:r>
            <a:r>
              <a:rPr kumimoji="0" lang="en-GB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members – encourage teamwork and motivate individuals</a:t>
            </a:r>
            <a:br>
              <a:rPr kumimoji="0" lang="en-GB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GB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charset="0"/>
              <a:buAutoNum type="arabicPeriod"/>
              <a:tabLst/>
              <a:defRPr/>
            </a:pPr>
            <a:r>
              <a:rPr kumimoji="0" lang="en-GB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Provide structure</a:t>
            </a:r>
            <a:r>
              <a:rPr kumimoji="0" lang="en-GB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 team – set mission and purpose, clarify roles and responsibilities, allocate tasks and set objectives</a:t>
            </a:r>
            <a:br>
              <a:rPr kumimoji="0" lang="en-GB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GB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charset="0"/>
              <a:buAutoNum type="arabicPeriod"/>
              <a:tabLst/>
              <a:defRPr/>
            </a:pPr>
            <a:r>
              <a:rPr kumimoji="0" lang="en-GB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Clarify working methods</a:t>
            </a:r>
            <a:r>
              <a:rPr kumimoji="0" lang="en-GB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practises and protocol</a:t>
            </a:r>
            <a:br>
              <a:rPr kumimoji="0" lang="en-GB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GB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charset="0"/>
              <a:buAutoNum type="arabicPeriod"/>
              <a:tabLst/>
              <a:defRPr/>
            </a:pPr>
            <a:r>
              <a:rPr kumimoji="0" lang="en-GB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Focus on performance</a:t>
            </a:r>
            <a:r>
              <a:rPr kumimoji="0" lang="en-GB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anticipate challenges, monitor performance, delegate and provide CPD support</a:t>
            </a:r>
            <a:r>
              <a:rPr kumimoji="0" lang="en-GB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GB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Pushpinder Kaur Benipal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04088"/>
            <a:ext cx="8305800" cy="44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n-GB" sz="3200" dirty="0">
                <a:latin typeface="Calibri" pitchFamily="34" charset="0"/>
              </a:rPr>
              <a:t>Accountability, Responsibility, and Authority</a:t>
            </a:r>
          </a:p>
        </p:txBody>
      </p:sp>
      <p:sp>
        <p:nvSpPr>
          <p:cNvPr id="4" name="Rectangle 3"/>
          <p:cNvSpPr txBox="1">
            <a:spLocks/>
          </p:cNvSpPr>
          <p:nvPr/>
        </p:nvSpPr>
        <p:spPr>
          <a:xfrm>
            <a:off x="457200" y="1524000"/>
            <a:ext cx="8291513" cy="5434013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Accountability the state of being accountable, liable, or answerable</a:t>
            </a: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GB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Responsibility (for objects, tasks or people)  can be delegated but accountability can not </a:t>
            </a: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–</a:t>
            </a: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buck stops with you! </a:t>
            </a: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GB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good leader accepts ultimate responsibility: </a:t>
            </a:r>
          </a:p>
          <a:p>
            <a:pPr marL="640080" marR="0" lvl="1" indent="-246888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will give credit to others when delegated responsibilities succeed</a:t>
            </a:r>
          </a:p>
          <a:p>
            <a:pPr marL="640080" marR="0" lvl="1" indent="-246888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will accept blame when delegated responsibilities fail</a:t>
            </a:r>
          </a:p>
          <a:p>
            <a:pPr marL="640080" marR="0" lvl="1" indent="-246888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GB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Accountability can not operate fairly without the leader being given full authority for the responsibilities concerned</a:t>
            </a: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GB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Authority is the power to influence or command thought, opinion or behaviour</a:t>
            </a: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charset="0"/>
              <a:buNone/>
              <a:tabLst/>
              <a:defRPr/>
            </a:pPr>
            <a:endParaRPr kumimoji="0" lang="en-GB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Cross-functional team – less authority - more difficult to manage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Pushpinder Kaur Benipal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04088"/>
            <a:ext cx="8305800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3600" dirty="0" smtClean="0">
                <a:latin typeface="Calibri" pitchFamily="34" charset="0"/>
              </a:rPr>
              <a:t>               Team </a:t>
            </a:r>
            <a:r>
              <a:rPr lang="en-GB" sz="3600" dirty="0">
                <a:latin typeface="Calibri" pitchFamily="34" charset="0"/>
              </a:rPr>
              <a:t>Leader </a:t>
            </a:r>
            <a:r>
              <a:rPr lang="en-GB" sz="3600" dirty="0" smtClean="0">
                <a:latin typeface="Calibri" pitchFamily="34" charset="0"/>
              </a:rPr>
              <a:t>Authority  </a:t>
            </a:r>
            <a:endParaRPr lang="en-GB" sz="3600" dirty="0">
              <a:latin typeface="Calibri" pitchFamily="34" charset="0"/>
            </a:endParaRPr>
          </a:p>
        </p:txBody>
      </p:sp>
      <p:sp>
        <p:nvSpPr>
          <p:cNvPr id="4" name="Rectangle 3"/>
          <p:cNvSpPr txBox="1">
            <a:spLocks/>
          </p:cNvSpPr>
          <p:nvPr/>
        </p:nvSpPr>
        <p:spPr>
          <a:xfrm>
            <a:off x="457201" y="1600200"/>
            <a:ext cx="8364538" cy="4779963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charset="0"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Team Leader authority will vary from role to role dependent on the scope of duties and organisational structure</a:t>
            </a:r>
            <a:br>
              <a:rPr kumimoji="0" lang="en-GB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GB" sz="12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charset="0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Team Leader may refer to line management or other</a:t>
            </a: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charset="0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authorities for the following:</a:t>
            </a:r>
            <a:br>
              <a:rPr kumimoji="0" lang="en-GB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GB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HR (</a:t>
            </a:r>
            <a:r>
              <a:rPr kumimoji="0" lang="en-GB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staff recruitment  and training, performance and discipline, racism or bullying)</a:t>
            </a: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GB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Policy and procedures</a:t>
            </a:r>
            <a:r>
              <a:rPr kumimoji="0" lang="en-GB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n-GB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Health and Safety, changes to working practises)</a:t>
            </a: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GB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Budget &amp; resources </a:t>
            </a:r>
            <a:r>
              <a:rPr kumimoji="0" lang="en-GB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(allocation and management)</a:t>
            </a: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GB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Organisational objectives</a:t>
            </a:r>
            <a:r>
              <a:rPr kumimoji="0" lang="en-GB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(strategy, targets)</a:t>
            </a: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GB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Managing change</a:t>
            </a:r>
            <a:r>
              <a:rPr kumimoji="0" lang="en-GB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(department restructure, office move)</a:t>
            </a: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GB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Line management</a:t>
            </a:r>
            <a:r>
              <a:rPr kumimoji="0" lang="en-GB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(support and advice, own CPD)</a:t>
            </a: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charset="0"/>
              <a:buNone/>
              <a:tabLst/>
              <a:defRPr/>
            </a:pPr>
            <a:endParaRPr kumimoji="0" lang="en-GB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charset="0"/>
              <a:buNone/>
              <a:tabLst/>
              <a:defRPr/>
            </a:pPr>
            <a:endParaRPr kumimoji="0" lang="en-GB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Pushpinder Kaur Benipal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title"/>
          </p:nvPr>
        </p:nvSpPr>
        <p:spPr>
          <a:xfrm>
            <a:off x="609600" y="704088"/>
            <a:ext cx="8153400" cy="819912"/>
          </a:xfrm>
        </p:spPr>
        <p:txBody>
          <a:bodyPr/>
          <a:lstStyle/>
          <a:p>
            <a:pPr eaLnBrk="1" hangingPunct="1"/>
            <a:r>
              <a:rPr lang="en-GB" sz="3600" b="1" dirty="0" smtClean="0"/>
              <a:t>     How to improve your leadership skills</a:t>
            </a:r>
            <a:endParaRPr lang="en-US" sz="3600" b="1" dirty="0" smtClean="0"/>
          </a:p>
        </p:txBody>
      </p:sp>
      <p:sp>
        <p:nvSpPr>
          <p:cNvPr id="4" name="Rectangle 3"/>
          <p:cNvSpPr txBox="1">
            <a:spLocks/>
          </p:cNvSpPr>
          <p:nvPr/>
        </p:nvSpPr>
        <p:spPr>
          <a:xfrm>
            <a:off x="457200" y="1676400"/>
            <a:ext cx="8291513" cy="5065713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Reflect and identify the skills YOU need to lead effectively and create your action plan to develop them</a:t>
            </a:r>
            <a:b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GB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Ask for feedback from work colleagues, line managers, tutors, your ‘followers’</a:t>
            </a:r>
            <a:b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GB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GB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Find a mentor – learn from positive leadership role-models</a:t>
            </a: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charset="0"/>
              <a:buNone/>
              <a:tabLst/>
              <a:defRPr/>
            </a:pPr>
            <a:endParaRPr kumimoji="0" lang="en-GB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Attend further leadership and management training</a:t>
            </a: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charset="0"/>
              <a:buNone/>
              <a:tabLst/>
              <a:defRPr/>
            </a:pPr>
            <a:endParaRPr kumimoji="0" lang="en-GB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 the resources on Exeter Leaders Award ELE pages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Pushpinder Kaur Benipal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743712"/>
          </a:xfrm>
        </p:spPr>
        <p:txBody>
          <a:bodyPr/>
          <a:lstStyle/>
          <a:p>
            <a:pPr eaLnBrk="1" hangingPunct="1"/>
            <a:r>
              <a:rPr lang="en-GB" sz="3600" b="1" dirty="0" smtClean="0"/>
              <a:t>     Review your performance as a Leader 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762000" y="1752600"/>
            <a:ext cx="7986713" cy="464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ctr"/>
            <a:r>
              <a:rPr lang="en-GB" sz="2800" dirty="0">
                <a:latin typeface="Calibri" pitchFamily="34" charset="0"/>
              </a:rPr>
              <a:t>Individual Exercise:</a:t>
            </a:r>
            <a:br>
              <a:rPr lang="en-GB" sz="2800" dirty="0">
                <a:latin typeface="Calibri" pitchFamily="34" charset="0"/>
              </a:rPr>
            </a:br>
            <a:endParaRPr lang="en-GB" sz="1200" dirty="0">
              <a:latin typeface="Calibri" pitchFamily="34" charset="0"/>
            </a:endParaRPr>
          </a:p>
          <a:p>
            <a:pPr marL="457200" indent="-457200">
              <a:buFontTx/>
              <a:buAutoNum type="arabicPeriod"/>
            </a:pPr>
            <a:r>
              <a:rPr lang="en-GB" dirty="0">
                <a:latin typeface="Calibri" pitchFamily="34" charset="0"/>
              </a:rPr>
              <a:t>Assess yourself as a Leader </a:t>
            </a:r>
          </a:p>
          <a:p>
            <a:pPr marL="914400" lvl="1" indent="-457200">
              <a:buFontTx/>
              <a:buChar char="•"/>
            </a:pPr>
            <a:r>
              <a:rPr lang="en-GB" dirty="0">
                <a:latin typeface="Calibri" pitchFamily="34" charset="0"/>
              </a:rPr>
              <a:t>Conduct a SWOT analysis - Strengths, Weaknesses, Opportunities, Threats</a:t>
            </a:r>
          </a:p>
          <a:p>
            <a:pPr marL="457200" indent="-457200"/>
            <a:r>
              <a:rPr lang="en-GB" sz="2000" dirty="0">
                <a:latin typeface="Calibri" pitchFamily="34" charset="0"/>
              </a:rPr>
              <a:t>	(Use the Results of Leadership Questionnaire you have been completed prior to attending the session)</a:t>
            </a:r>
            <a:br>
              <a:rPr lang="en-GB" sz="2000" dirty="0">
                <a:latin typeface="Calibri" pitchFamily="34" charset="0"/>
              </a:rPr>
            </a:br>
            <a:endParaRPr lang="en-GB" sz="2000" dirty="0">
              <a:latin typeface="Calibri" pitchFamily="34" charset="0"/>
            </a:endParaRPr>
          </a:p>
          <a:p>
            <a:pPr marL="457200" indent="-457200">
              <a:buFontTx/>
              <a:buAutoNum type="arabicPeriod" startAt="2"/>
            </a:pPr>
            <a:r>
              <a:rPr lang="en-GB" dirty="0">
                <a:latin typeface="Calibri" pitchFamily="34" charset="0"/>
              </a:rPr>
              <a:t>Develop an Action Plan to improve as a leader</a:t>
            </a:r>
          </a:p>
          <a:p>
            <a:pPr marL="914400" lvl="1" indent="-457200">
              <a:buFontTx/>
              <a:buChar char="•"/>
            </a:pPr>
            <a:r>
              <a:rPr lang="en-GB" dirty="0">
                <a:latin typeface="Calibri" pitchFamily="34" charset="0"/>
              </a:rPr>
              <a:t>list 2 actions you will undertake to address Weaknesses or capitalise on Opportunities identified</a:t>
            </a:r>
          </a:p>
          <a:p>
            <a:pPr marL="914400" lvl="1" indent="-457200">
              <a:buFontTx/>
              <a:buChar char="•"/>
            </a:pPr>
            <a:r>
              <a:rPr lang="en-GB" dirty="0">
                <a:latin typeface="Calibri" pitchFamily="34" charset="0"/>
              </a:rPr>
              <a:t>Apply SMART targets to your actions – Specific,</a:t>
            </a:r>
          </a:p>
          <a:p>
            <a:pPr marL="457200" indent="-457200"/>
            <a:r>
              <a:rPr lang="en-GB" dirty="0">
                <a:latin typeface="Calibri" pitchFamily="34" charset="0"/>
              </a:rPr>
              <a:t>		Measurable, Achievable, Realistic, Time-bound</a:t>
            </a:r>
          </a:p>
          <a:p>
            <a:pPr marL="457200" indent="-457200"/>
            <a:endParaRPr lang="en-GB" dirty="0">
              <a:latin typeface="Calibri" pitchFamily="34" charset="0"/>
            </a:endParaRPr>
          </a:p>
          <a:p>
            <a:pPr marL="457200" indent="-457200" algn="ctr"/>
            <a:endParaRPr lang="en-GB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Font typeface="Arial" charset="0"/>
              <a:buChar char="•"/>
            </a:pPr>
            <a:endParaRPr lang="en-GB" sz="2800" dirty="0">
              <a:latin typeface="Calibri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Pushpinder Kaur Benipal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Pushpinder Kaur Benipal</a:t>
            </a: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091672" y="2514600"/>
            <a:ext cx="469012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Thank You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/>
          </p:cNvSpPr>
          <p:nvPr/>
        </p:nvSpPr>
        <p:spPr>
          <a:xfrm>
            <a:off x="457200" y="1981200"/>
            <a:ext cx="7632700" cy="4608512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leadership?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Identify the traits and skills of an effective leader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Key leadership theories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Examine the role, duties and responsibilities of a Team Leader in the workplace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Develop a plan to develop your own leadership potential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GB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charset="0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b="1" smtClean="0"/>
              <a:t>Session objectives</a:t>
            </a:r>
            <a:endParaRPr lang="en-US" sz="3600" b="1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Pushpinder Kaur Benipal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Rectangle 3"/>
          <p:cNvSpPr txBox="1">
            <a:spLocks/>
          </p:cNvSpPr>
          <p:nvPr/>
        </p:nvSpPr>
        <p:spPr>
          <a:xfrm>
            <a:off x="755650" y="1628775"/>
            <a:ext cx="7561263" cy="4497388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charset="0"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GB" sz="26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charset="0"/>
              <a:buNone/>
              <a:tabLst/>
              <a:defRPr/>
            </a:pPr>
            <a:r>
              <a:rPr kumimoji="0" lang="en-GB" sz="26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"Leadership is a function of knowing yourself, having a </a:t>
            </a:r>
            <a:r>
              <a:rPr kumimoji="0" lang="en-GB" sz="2600" b="1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vision</a:t>
            </a:r>
            <a:r>
              <a:rPr kumimoji="0" lang="en-GB" sz="26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that is well communicated, </a:t>
            </a:r>
            <a:r>
              <a:rPr kumimoji="0" lang="en-GB" sz="2600" b="1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building trust</a:t>
            </a:r>
            <a:r>
              <a:rPr kumimoji="0" lang="en-GB" sz="26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among colleagues, and </a:t>
            </a:r>
            <a:r>
              <a:rPr kumimoji="0" lang="en-GB" sz="2600" b="1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taking effective action</a:t>
            </a:r>
            <a:r>
              <a:rPr kumimoji="0" lang="en-GB" sz="26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realize your own leadership potential."</a:t>
            </a:r>
            <a:r>
              <a:rPr kumimoji="0" lang="en-GB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274320" marR="0" lvl="0" indent="-27432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charset="0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Prof. Warren Bennis</a:t>
            </a:r>
          </a:p>
          <a:p>
            <a:pPr marL="274320" marR="0" lvl="0" indent="-27432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Pushpinder Kaur Benipal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57200" y="704088"/>
            <a:ext cx="83058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dirty="0">
                <a:latin typeface="Arial" charset="0"/>
              </a:rPr>
              <a:t>Leadership Theory</a:t>
            </a:r>
          </a:p>
        </p:txBody>
      </p:sp>
      <p:sp>
        <p:nvSpPr>
          <p:cNvPr id="4" name="Rectangle 3"/>
          <p:cNvSpPr txBox="1">
            <a:spLocks/>
          </p:cNvSpPr>
          <p:nvPr/>
        </p:nvSpPr>
        <p:spPr>
          <a:xfrm>
            <a:off x="533401" y="1752600"/>
            <a:ext cx="8286750" cy="3260725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charset="0"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Early Theories: </a:t>
            </a: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charset="0"/>
              <a:buNone/>
              <a:tabLst/>
              <a:defRPr/>
            </a:pPr>
            <a:endParaRPr kumimoji="0" lang="en-GB" sz="1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charset="0"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Great Man Theories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Leaders are exceptional people, born with innate qualities, destined to lead </a:t>
            </a: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Term 'man' was intentional - concept was primarily male, military and Western </a:t>
            </a:r>
            <a:b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charset="0"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Trait Theories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Research on traits or qualities associated with leadership are numerous </a:t>
            </a: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Traits are hard to measure. For example, how do we measure honesty or integrity?</a:t>
            </a:r>
            <a:b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charset="0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Pushpinder Kaur Benipal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305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n-GB" sz="2800" dirty="0">
                <a:latin typeface="Arial" charset="0"/>
              </a:rPr>
              <a:t>Leadership Traits and Skills </a:t>
            </a:r>
          </a:p>
        </p:txBody>
      </p:sp>
      <p:sp>
        <p:nvSpPr>
          <p:cNvPr id="4" name="Rectangle 3"/>
          <p:cNvSpPr txBox="1">
            <a:spLocks/>
          </p:cNvSpPr>
          <p:nvPr/>
        </p:nvSpPr>
        <p:spPr>
          <a:xfrm>
            <a:off x="304800" y="1524000"/>
            <a:ext cx="4737100" cy="5181600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charset="0"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Traits 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Adaptable to situations </a:t>
            </a: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Alert to social environment </a:t>
            </a: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Ambitious and achievement orientated </a:t>
            </a: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Assertive </a:t>
            </a: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Cooperative </a:t>
            </a: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Decisive </a:t>
            </a: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Dependable </a:t>
            </a: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Dominant (desire to influence others) </a:t>
            </a: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Energetic (high activity level) </a:t>
            </a: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Persistent </a:t>
            </a: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Self-confident </a:t>
            </a: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Tolerant of stress </a:t>
            </a: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Willing to assume responsibility </a:t>
            </a: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charset="0"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GB" sz="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/>
          </p:cNvSpPr>
          <p:nvPr/>
        </p:nvSpPr>
        <p:spPr bwMode="auto">
          <a:xfrm>
            <a:off x="5060949" y="1500187"/>
            <a:ext cx="4083051" cy="535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45720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n-GB" b="1" dirty="0">
                <a:latin typeface="Calibri" pitchFamily="34" charset="0"/>
              </a:rPr>
              <a:t>Skills </a:t>
            </a:r>
          </a:p>
          <a:p>
            <a:pPr marL="342900" indent="-342900" defTabSz="4572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GB" sz="2000" b="0" dirty="0">
                <a:latin typeface="Calibri" pitchFamily="34" charset="0"/>
              </a:rPr>
              <a:t>Clever (intelligent) </a:t>
            </a:r>
          </a:p>
          <a:p>
            <a:pPr marL="342900" indent="-342900" defTabSz="4572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GB" sz="2000" b="0" dirty="0">
                <a:latin typeface="Calibri" pitchFamily="34" charset="0"/>
              </a:rPr>
              <a:t>Conceptually skilled </a:t>
            </a:r>
          </a:p>
          <a:p>
            <a:pPr marL="342900" indent="-342900" defTabSz="4572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GB" sz="2000" b="0" dirty="0">
                <a:latin typeface="Calibri" pitchFamily="34" charset="0"/>
              </a:rPr>
              <a:t>Creative </a:t>
            </a:r>
          </a:p>
          <a:p>
            <a:pPr marL="342900" indent="-342900" defTabSz="4572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GB" sz="2000" b="0" dirty="0">
                <a:latin typeface="Calibri" pitchFamily="34" charset="0"/>
              </a:rPr>
              <a:t>Diplomatic and tactful </a:t>
            </a:r>
          </a:p>
          <a:p>
            <a:pPr marL="342900" indent="-342900" defTabSz="4572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GB" sz="2000" b="0" dirty="0">
                <a:latin typeface="Calibri" pitchFamily="34" charset="0"/>
              </a:rPr>
              <a:t>Fluent in speaking </a:t>
            </a:r>
          </a:p>
          <a:p>
            <a:pPr marL="342900" indent="-342900" defTabSz="4572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GB" sz="2000" b="0" dirty="0">
                <a:latin typeface="Calibri" pitchFamily="34" charset="0"/>
              </a:rPr>
              <a:t>Knowledgeable about group task </a:t>
            </a:r>
          </a:p>
          <a:p>
            <a:pPr marL="342900" indent="-342900" defTabSz="4572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GB" sz="2000" b="0" dirty="0">
                <a:latin typeface="Calibri" pitchFamily="34" charset="0"/>
              </a:rPr>
              <a:t>Organised (administrative ability) </a:t>
            </a:r>
          </a:p>
          <a:p>
            <a:pPr marL="342900" indent="-342900" defTabSz="4572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GB" sz="2000" b="0" dirty="0">
                <a:latin typeface="Calibri" pitchFamily="34" charset="0"/>
              </a:rPr>
              <a:t>Persuasive </a:t>
            </a:r>
          </a:p>
          <a:p>
            <a:pPr marL="342900" indent="-342900" defTabSz="4572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GB" sz="2000" b="0" dirty="0">
                <a:latin typeface="Calibri" pitchFamily="34" charset="0"/>
              </a:rPr>
              <a:t>Socially skilled </a:t>
            </a:r>
          </a:p>
          <a:p>
            <a:pPr marL="342900" indent="-342900" algn="r" defTabSz="45720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n-GB" sz="2000" b="0" dirty="0">
                <a:latin typeface="Calibri" pitchFamily="34" charset="0"/>
              </a:rPr>
              <a:t>	</a:t>
            </a:r>
            <a:r>
              <a:rPr lang="en-GB" sz="2000" b="0" dirty="0" err="1">
                <a:latin typeface="Calibri" pitchFamily="34" charset="0"/>
              </a:rPr>
              <a:t>Stogdill</a:t>
            </a:r>
            <a:r>
              <a:rPr lang="en-GB" sz="2000" b="0" dirty="0">
                <a:latin typeface="Calibri" pitchFamily="34" charset="0"/>
              </a:rPr>
              <a:t>, 1974</a:t>
            </a: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5029199" y="5029201"/>
            <a:ext cx="393541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b="1" dirty="0">
                <a:latin typeface="Calibri" pitchFamily="34" charset="0"/>
              </a:rPr>
              <a:t>Leaders will also use: </a:t>
            </a:r>
          </a:p>
          <a:p>
            <a:r>
              <a:rPr lang="en-GB" sz="2000" b="0" dirty="0">
                <a:latin typeface="Calibri" pitchFamily="34" charset="0"/>
              </a:rPr>
              <a:t>Integrity, Honesty, Compassion, Humility 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Pushpinder Kaur Benipal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57200" y="704088"/>
            <a:ext cx="83058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dirty="0">
                <a:latin typeface="Arial" charset="0"/>
              </a:rPr>
              <a:t>Leadership Theory</a:t>
            </a:r>
          </a:p>
        </p:txBody>
      </p:sp>
      <p:sp>
        <p:nvSpPr>
          <p:cNvPr id="4" name="Rectangle 2"/>
          <p:cNvSpPr txBox="1">
            <a:spLocks/>
          </p:cNvSpPr>
          <p:nvPr/>
        </p:nvSpPr>
        <p:spPr>
          <a:xfrm>
            <a:off x="304800" y="1295401"/>
            <a:ext cx="7435850" cy="2997200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charset="0"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Functional Theories 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(John Adair, Action Centred Leadership, 1970)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charset="0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Leader is concerned with the interaction of 3 areas: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Task 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goal setting, methods and process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Team 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effective interaction/communication, </a:t>
            </a:r>
            <a:b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clarify roles, team morale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Individual 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attention to behaviour,  feelings, </a:t>
            </a:r>
            <a:b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coaching, CPD</a:t>
            </a:r>
            <a:endParaRPr kumimoji="0" lang="en-GB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charset="0"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04800" y="4038600"/>
            <a:ext cx="8226425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/>
            <a:r>
              <a:rPr lang="en-GB" sz="2000" b="1" dirty="0">
                <a:latin typeface="Calibri" pitchFamily="34" charset="0"/>
              </a:rPr>
              <a:t>Behaviourist Theories </a:t>
            </a:r>
            <a:r>
              <a:rPr lang="en-GB" sz="2000" b="0" dirty="0">
                <a:latin typeface="Calibri" pitchFamily="34" charset="0"/>
              </a:rPr>
              <a:t>(Blake and Mouton, Managerial grid, 1964)</a:t>
            </a:r>
            <a:br>
              <a:rPr lang="en-GB" sz="2000" b="0" dirty="0">
                <a:latin typeface="Calibri" pitchFamily="34" charset="0"/>
              </a:rPr>
            </a:br>
            <a:endParaRPr lang="en-GB" sz="1000" b="0" dirty="0">
              <a:latin typeface="Calibri" pitchFamily="34" charset="0"/>
            </a:endParaRPr>
          </a:p>
          <a:p>
            <a:pPr marL="457200" indent="-457200">
              <a:buFontTx/>
              <a:buChar char="•"/>
            </a:pPr>
            <a:r>
              <a:rPr lang="en-GB" sz="2000" b="0" dirty="0">
                <a:latin typeface="Calibri" pitchFamily="34" charset="0"/>
              </a:rPr>
              <a:t>Leaders behaviour and actions, rather than their traits and skills e.g. production orientated or people orientated </a:t>
            </a:r>
          </a:p>
          <a:p>
            <a:pPr marL="457200" indent="-457200">
              <a:buFontTx/>
              <a:buChar char="•"/>
            </a:pPr>
            <a:r>
              <a:rPr lang="en-GB" sz="2000" b="0" dirty="0">
                <a:latin typeface="Calibri" pitchFamily="34" charset="0"/>
              </a:rPr>
              <a:t>Different leadership behaviours categorised as ‘leadership styles’ e.g. autocratic, persuasive, consultative, democratic</a:t>
            </a:r>
          </a:p>
          <a:p>
            <a:pPr marL="457200" indent="-457200">
              <a:buFontTx/>
              <a:buChar char="•"/>
            </a:pPr>
            <a:r>
              <a:rPr lang="en-GB" sz="2000" b="0" dirty="0">
                <a:latin typeface="Calibri" pitchFamily="34" charset="0"/>
              </a:rPr>
              <a:t>Doesn’t provide guide to effective leadership in different situations </a:t>
            </a:r>
          </a:p>
          <a:p>
            <a:pPr marL="457200" indent="-457200">
              <a:spcBef>
                <a:spcPct val="50000"/>
              </a:spcBef>
            </a:pPr>
            <a:endParaRPr lang="en-GB" sz="2000" dirty="0">
              <a:latin typeface="Calibri" pitchFamily="34" charset="0"/>
            </a:endParaRPr>
          </a:p>
        </p:txBody>
      </p:sp>
      <p:pic>
        <p:nvPicPr>
          <p:cNvPr id="6" name="Picture 5" descr="adair_circl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1981200"/>
            <a:ext cx="1800225" cy="176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Pushpinder Kaur Benipal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8305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 dirty="0">
                <a:latin typeface="Calibri" pitchFamily="34" charset="0"/>
              </a:rPr>
              <a:t>Leadership Theory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381000" y="1828800"/>
            <a:ext cx="8512175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b="1" dirty="0">
                <a:latin typeface="Calibri" pitchFamily="34" charset="0"/>
              </a:rPr>
              <a:t>Situational/contingency Leadership  </a:t>
            </a:r>
            <a:r>
              <a:rPr lang="en-GB" b="0" dirty="0">
                <a:latin typeface="Calibri" pitchFamily="34" charset="0"/>
              </a:rPr>
              <a:t>(</a:t>
            </a:r>
            <a:r>
              <a:rPr lang="en-GB" b="0" i="1" dirty="0">
                <a:latin typeface="Calibri" pitchFamily="34" charset="0"/>
              </a:rPr>
              <a:t>Hersey-Blanchard, </a:t>
            </a:r>
            <a:r>
              <a:rPr lang="en-GB" b="0" dirty="0">
                <a:latin typeface="Calibri" pitchFamily="34" charset="0"/>
              </a:rPr>
              <a:t>1970/80)</a:t>
            </a:r>
            <a:br>
              <a:rPr lang="en-GB" b="0" dirty="0">
                <a:latin typeface="Calibri" pitchFamily="34" charset="0"/>
              </a:rPr>
            </a:br>
            <a:r>
              <a:rPr lang="en-GB" sz="2000" b="0" dirty="0">
                <a:latin typeface="Calibri" pitchFamily="34" charset="0"/>
              </a:rPr>
              <a:t>Leadership style changes according to the 'situation‘ and in  response to the individuals being managed – their competency and </a:t>
            </a:r>
            <a:r>
              <a:rPr lang="en-GB" sz="2000" b="0" dirty="0" smtClean="0">
                <a:latin typeface="Calibri" pitchFamily="34" charset="0"/>
              </a:rPr>
              <a:t>motivation</a:t>
            </a:r>
          </a:p>
          <a:p>
            <a:endParaRPr lang="en-GB" sz="2000" b="0" dirty="0">
              <a:latin typeface="Calibri" pitchFamily="34" charset="0"/>
            </a:endParaRPr>
          </a:p>
        </p:txBody>
      </p:sp>
      <p:graphicFrame>
        <p:nvGraphicFramePr>
          <p:cNvPr id="6" name="Group 43"/>
          <p:cNvGraphicFramePr>
            <a:graphicFrameLocks/>
          </p:cNvGraphicFramePr>
          <p:nvPr/>
        </p:nvGraphicFramePr>
        <p:xfrm>
          <a:off x="304800" y="2971800"/>
          <a:ext cx="8382000" cy="3097213"/>
        </p:xfrm>
        <a:graphic>
          <a:graphicData uri="http://schemas.openxmlformats.org/drawingml/2006/table">
            <a:tbl>
              <a:tblPr/>
              <a:tblGrid>
                <a:gridCol w="1798638"/>
                <a:gridCol w="1646237"/>
                <a:gridCol w="1644650"/>
                <a:gridCol w="1646238"/>
                <a:gridCol w="1646237"/>
              </a:tblGrid>
              <a:tr h="1117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charset="0"/>
                          <a:cs typeface="Arial" charset="0"/>
                        </a:rPr>
                        <a:t>Competency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charset="0"/>
                          <a:cs typeface="Arial" charset="0"/>
                        </a:rPr>
                        <a:t>Low competence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charset="0"/>
                          <a:cs typeface="Arial" charset="0"/>
                        </a:rPr>
                        <a:t>Some competence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High competence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charset="0"/>
                          <a:cs typeface="Arial" charset="0"/>
                        </a:rPr>
                        <a:t>High competence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31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charset="0"/>
                          <a:cs typeface="Arial" charset="0"/>
                        </a:rPr>
                        <a:t>Motivation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charset="0"/>
                          <a:cs typeface="Arial" charset="0"/>
                        </a:rPr>
                        <a:t>Low commitment/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charset="0"/>
                          <a:cs typeface="Arial" charset="0"/>
                        </a:rPr>
                        <a:t>Unable and unwilling or insecure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charset="0"/>
                          <a:cs typeface="Arial" charset="0"/>
                        </a:rPr>
                        <a:t>Variable commitment/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charset="0"/>
                          <a:cs typeface="Arial" charset="0"/>
                        </a:rPr>
                        <a:t>Unable but willing or motivated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charset="0"/>
                          <a:cs typeface="Arial" charset="0"/>
                        </a:rPr>
                        <a:t>Variable commitment/ Able but unwilling or insecure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charset="0"/>
                          <a:cs typeface="Arial" charset="0"/>
                        </a:rPr>
                        <a:t>High commitment/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charset="0"/>
                          <a:cs typeface="Arial" charset="0"/>
                        </a:rPr>
                        <a:t>Able and willing or motivated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charset="0"/>
                          <a:cs typeface="Arial" charset="0"/>
                        </a:rPr>
                        <a:t>Leadership style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DIRECTIVE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(Telling)</a:t>
                      </a: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charset="0"/>
                          <a:cs typeface="Arial" charset="0"/>
                        </a:rPr>
                        <a:t>COACHING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charset="0"/>
                          <a:cs typeface="Arial" charset="0"/>
                        </a:rPr>
                        <a:t>(Selling)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charset="0"/>
                          <a:cs typeface="Arial" charset="0"/>
                        </a:rPr>
                        <a:t>SUPPORTIVE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charset="0"/>
                          <a:cs typeface="Arial" charset="0"/>
                        </a:rPr>
                        <a:t>(Participating)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charset="0"/>
                          <a:cs typeface="Arial" charset="0"/>
                        </a:rPr>
                        <a:t>DELEGATORY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charset="0"/>
                          <a:cs typeface="Arial" charset="0"/>
                        </a:rPr>
                        <a:t>(Observing)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Pushpinder Kaur Benipal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6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381000" y="704088"/>
            <a:ext cx="8382000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 dirty="0">
                <a:latin typeface="Calibri" pitchFamily="34" charset="0"/>
              </a:rPr>
              <a:t>New Leadership Theory</a:t>
            </a:r>
          </a:p>
        </p:txBody>
      </p:sp>
      <p:sp>
        <p:nvSpPr>
          <p:cNvPr id="4" name="Rectangle 2"/>
          <p:cNvSpPr txBox="1">
            <a:spLocks/>
          </p:cNvSpPr>
          <p:nvPr/>
        </p:nvSpPr>
        <p:spPr>
          <a:xfrm>
            <a:off x="685801" y="1600200"/>
            <a:ext cx="8134350" cy="4060825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charset="0"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Transformational Theory  </a:t>
            </a:r>
            <a:r>
              <a:rPr kumimoji="0" lang="en-GB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(Bass and Avolio, 1994)</a:t>
            </a:r>
            <a:br>
              <a:rPr kumimoji="0" lang="en-GB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GB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GB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Leaders inspire individuals, develop trust, and encourage creativity and personal growth</a:t>
            </a:r>
            <a:br>
              <a:rPr kumimoji="0" lang="en-GB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GB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GB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Individuals develop a sense of purpose to benefit the group, organisation or society. This goes beyond their own self-interests and an exchange of rewards or recognition for effort or loyalty. </a:t>
            </a:r>
            <a:endParaRPr kumimoji="0" lang="en-GB" sz="28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charset="0"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Pushpinder Kaur Benipal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6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305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 dirty="0">
                <a:latin typeface="Calibri" pitchFamily="34" charset="0"/>
              </a:rPr>
              <a:t>Leadership Philosophies</a:t>
            </a:r>
          </a:p>
        </p:txBody>
      </p:sp>
      <p:sp>
        <p:nvSpPr>
          <p:cNvPr id="4" name="Rectangle 2"/>
          <p:cNvSpPr txBox="1">
            <a:spLocks/>
          </p:cNvSpPr>
          <p:nvPr/>
        </p:nvSpPr>
        <p:spPr>
          <a:xfrm>
            <a:off x="685800" y="1905001"/>
            <a:ext cx="8134350" cy="3900488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charset="0"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Ethical Leadership</a:t>
            </a: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GB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CSR, sustainability, equality, humanitarianism</a:t>
            </a: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GB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 P</a:t>
            </a:r>
            <a:r>
              <a:rPr kumimoji="0" lang="en-GB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’</a:t>
            </a:r>
            <a:r>
              <a:rPr kumimoji="0" lang="en-GB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 - Purpose, People, Planet, Probity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charset="0"/>
              <a:buNone/>
              <a:tabLst/>
              <a:defRPr/>
            </a:pPr>
            <a:endParaRPr kumimoji="0" lang="en-GB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3" descr="businessballs_management_diagra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3276600"/>
            <a:ext cx="2611438" cy="261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Pushpinder Kaur Benipal</a:t>
            </a: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</TotalTime>
  <Words>582</Words>
  <Application>Microsoft Office PowerPoint</Application>
  <PresentationFormat>On-screen Show (4:3)</PresentationFormat>
  <Paragraphs>165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Leadership Skills</vt:lpstr>
      <vt:lpstr>Session objectives</vt:lpstr>
      <vt:lpstr>Definition</vt:lpstr>
      <vt:lpstr>Leadership Theory</vt:lpstr>
      <vt:lpstr>Leadership Traits and Skills </vt:lpstr>
      <vt:lpstr>Leadership Theory</vt:lpstr>
      <vt:lpstr>Leadership Theory</vt:lpstr>
      <vt:lpstr>New Leadership Theory</vt:lpstr>
      <vt:lpstr>Leadership Philosophies</vt:lpstr>
      <vt:lpstr>Key Team Leader Responsibilities</vt:lpstr>
      <vt:lpstr>Accountability, Responsibility, and Authority</vt:lpstr>
      <vt:lpstr>               Team Leader Authority  </vt:lpstr>
      <vt:lpstr>     How to improve your leadership skills</vt:lpstr>
      <vt:lpstr>     Review your performance as a Leader 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abc</dc:creator>
  <cp:lastModifiedBy>abc</cp:lastModifiedBy>
  <cp:revision>20</cp:revision>
  <dcterms:created xsi:type="dcterms:W3CDTF">2019-10-30T03:35:06Z</dcterms:created>
  <dcterms:modified xsi:type="dcterms:W3CDTF">2019-10-30T04:35:18Z</dcterms:modified>
</cp:coreProperties>
</file>