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autoCompressPictures="0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type="screen16x9" cy="6858000" cx="12192000"/>
  <p:notesSz cx="6858000" cy="9144000"/>
  <p:defaultTextStyle>
    <a:defPPr>
      <a:defRPr lang="en-US"/>
    </a:defPPr>
    <a:lvl1pPr algn="l" defTabSz="4572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slideViewPr>
    <p:cSldViewPr>
      <p:cViewPr>
        <p:scale>
          <a:sx n="0" d="0"/>
          <a:sy n="0" d="0"/>
        </p:scale>
        <p:origin x="0" y="0"/>
      </p:cViewPr>
    </p:cSldViewPr>
  </p:slide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tableStyles" Target="tableStyle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20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1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145730" name="Straight Connector 31"/>
            <p:cNvCxnSpPr>
              <a:cxnSpLocks/>
            </p:cNvCxnSpPr>
            <p:nvPr/>
          </p:nvCxnSpPr>
          <p:spPr>
            <a:xfrm>
              <a:off x="9371012" y="0"/>
              <a:ext cx="1219200" cy="6858000"/>
            </a:xfrm>
            <a:prstGeom prst="line"/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31" name="Straight Connector 20"/>
            <p:cNvCxnSpPr>
              <a:cxnSpLocks/>
            </p:cNvCxnSpPr>
            <p:nvPr/>
          </p:nvCxnSpPr>
          <p:spPr>
            <a:xfrm flipH="1">
              <a:off x="7425267" y="3681413"/>
              <a:ext cx="4763558" cy="3176587"/>
            </a:xfrm>
            <a:prstGeom prst="line"/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486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24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28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2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630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31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algn="r" indent="0" marL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 lang="en-US"/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10/31/2019</a:t>
            </a:fld>
            <a:endParaRPr dirty="0" lang="en-US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b="0" cap="none" sz="44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84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8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10/31/2019</a:t>
            </a:fld>
            <a:endParaRPr dirty="0" lang="en-US"/>
          </a:p>
        </p:txBody>
      </p:sp>
      <p:sp>
        <p:nvSpPr>
          <p:cNvPr id="104868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b="0" cap="none" sz="44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4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indent="0" marL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indent="0" marL="457200">
              <a:buFontTx/>
              <a:buNone/>
            </a:lvl2pPr>
            <a:lvl3pPr indent="0" marL="914400">
              <a:buFontTx/>
              <a:buNone/>
            </a:lvl3pPr>
            <a:lvl4pPr indent="0" marL="1371600">
              <a:buFontTx/>
              <a:buNone/>
            </a:lvl4pPr>
            <a:lvl5pPr indent="0" marL="1828800">
              <a:buFontTx/>
              <a:buNone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5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10/31/2019</a:t>
            </a:fld>
            <a:endParaRPr dirty="0" lang="en-US"/>
          </a:p>
        </p:txBody>
      </p:sp>
      <p:sp>
        <p:nvSpPr>
          <p:cNvPr id="10486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  <p:sp>
        <p:nvSpPr>
          <p:cNvPr id="1048649" name="TextBox 19"/>
          <p:cNvSpPr txBox="1"/>
          <p:nvPr/>
        </p:nvSpPr>
        <p:spPr>
          <a:xfrm>
            <a:off x="541870" y="790378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048650" name="TextBox 21"/>
          <p:cNvSpPr txBox="1"/>
          <p:nvPr/>
        </p:nvSpPr>
        <p:spPr>
          <a:xfrm>
            <a:off x="8893011" y="2886556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dirty="0"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8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b="0" cap="none" sz="44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79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8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10/31/2019</a:t>
            </a:fld>
            <a:endParaRPr dirty="0" lang="en-US"/>
          </a:p>
        </p:txBody>
      </p:sp>
      <p:sp>
        <p:nvSpPr>
          <p:cNvPr id="104868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b="0" cap="none" sz="44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36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indent="0" marL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marL="457200">
              <a:buFontTx/>
              <a:buNone/>
            </a:lvl2pPr>
            <a:lvl3pPr indent="0" marL="914400">
              <a:buFontTx/>
              <a:buNone/>
            </a:lvl3pPr>
            <a:lvl4pPr indent="0" marL="1371600">
              <a:buFontTx/>
              <a:buNone/>
            </a:lvl4pPr>
            <a:lvl5pPr indent="0" marL="1828800">
              <a:buFontTx/>
              <a:buNone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7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10/31/2019</a:t>
            </a:fld>
            <a:endParaRPr dirty="0" lang="en-US"/>
          </a:p>
        </p:txBody>
      </p:sp>
      <p:sp>
        <p:nvSpPr>
          <p:cNvPr id="10486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  <p:sp>
        <p:nvSpPr>
          <p:cNvPr id="1048641" name="TextBox 23"/>
          <p:cNvSpPr txBox="1"/>
          <p:nvPr/>
        </p:nvSpPr>
        <p:spPr>
          <a:xfrm>
            <a:off x="541870" y="790378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048642" name="TextBox 24"/>
          <p:cNvSpPr txBox="1"/>
          <p:nvPr/>
        </p:nvSpPr>
        <p:spPr>
          <a:xfrm>
            <a:off x="8893011" y="2886556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b="0" cap="none" sz="44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95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indent="0" marL="0">
              <a:buFontTx/>
              <a:buNone/>
              <a:defRPr sz="2400">
                <a:solidFill>
                  <a:schemeClr val="accent1"/>
                </a:solidFill>
              </a:defRPr>
            </a:lvl1pPr>
            <a:lvl2pPr indent="0" marL="457200">
              <a:buFontTx/>
              <a:buNone/>
            </a:lvl2pPr>
            <a:lvl3pPr indent="0" marL="914400">
              <a:buFontTx/>
              <a:buNone/>
            </a:lvl3pPr>
            <a:lvl4pPr indent="0" marL="1371600">
              <a:buFontTx/>
              <a:buNone/>
            </a:lvl4pPr>
            <a:lvl5pPr indent="0" marL="1828800">
              <a:buFontTx/>
              <a:buNone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96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9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10/31/2019</a:t>
            </a:fld>
            <a:endParaRPr dirty="0" lang="en-US"/>
          </a:p>
        </p:txBody>
      </p:sp>
      <p:sp>
        <p:nvSpPr>
          <p:cNvPr id="10486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5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65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C6B4A9-1611-4792-9094-5F34BCA07E0B}" type="datetimeFigureOut">
              <a:rPr dirty="0" lang="en-US"/>
              <a:t>10/31/2019</a:t>
            </a:fld>
            <a:endParaRPr dirty="0" lang="en-US"/>
          </a:p>
        </p:txBody>
      </p:sp>
      <p:sp>
        <p:nvSpPr>
          <p:cNvPr id="104866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9333C77-0158-454C-844F-B7AB9BD7DAD4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6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anchor="ctr" vert="eaVert"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70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70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10/31/2019</a:t>
            </a:fld>
            <a:endParaRPr dirty="0" lang="en-US"/>
          </a:p>
        </p:txBody>
      </p:sp>
      <p:sp>
        <p:nvSpPr>
          <p:cNvPr id="104870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10/31/2019</a:t>
            </a:fld>
            <a:endParaRPr dirty="0" lang="en-US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b="0" cap="none" sz="40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6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algn="l" indent="0" marL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6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10/31/2019</a:t>
            </a:fld>
            <a:endParaRPr dirty="0" lang="en-US"/>
          </a:p>
        </p:txBody>
      </p:sp>
      <p:sp>
        <p:nvSpPr>
          <p:cNvPr id="104866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89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690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69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B712588-04B1-427B-82EE-E8DB90309F08}" type="datetimeFigureOut">
              <a:rPr dirty="0" lang="en-US"/>
              <a:t>10/31/2019</a:t>
            </a:fld>
            <a:endParaRPr dirty="0" lang="en-US"/>
          </a:p>
        </p:txBody>
      </p:sp>
      <p:sp>
        <p:nvSpPr>
          <p:cNvPr id="104869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9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FF9F0C5-380F-41C2-899A-BAC0F0927E16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68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69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67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71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67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10/31/2019</a:t>
            </a:fld>
            <a:endParaRPr dirty="0" lang="en-US"/>
          </a:p>
        </p:txBody>
      </p:sp>
      <p:sp>
        <p:nvSpPr>
          <p:cNvPr id="104867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7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59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10/31/2019</a:t>
            </a:fld>
            <a:endParaRPr dirty="0" lang="en-US"/>
          </a:p>
        </p:txBody>
      </p:sp>
      <p:sp>
        <p:nvSpPr>
          <p:cNvPr id="104859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59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10/31/2019</a:t>
            </a:fld>
            <a:endParaRPr dirty="0" lang="en-US"/>
          </a:p>
        </p:txBody>
      </p:sp>
      <p:sp>
        <p:nvSpPr>
          <p:cNvPr id="104867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7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0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701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702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indent="0" marL="0">
              <a:buNone/>
              <a:defRPr sz="1400"/>
            </a:lvl1pPr>
            <a:lvl2pPr indent="0" marL="457063">
              <a:buNone/>
              <a:defRPr sz="1400"/>
            </a:lvl2pPr>
            <a:lvl3pPr indent="0" marL="914126">
              <a:buNone/>
              <a:defRPr sz="1200"/>
            </a:lvl3pPr>
            <a:lvl4pPr indent="0" marL="1371189">
              <a:buNone/>
              <a:defRPr sz="1000"/>
            </a:lvl4pPr>
            <a:lvl5pPr indent="0" marL="1828251">
              <a:buNone/>
              <a:defRPr sz="1000"/>
            </a:lvl5pPr>
            <a:lvl6pPr indent="0" marL="2285314">
              <a:buNone/>
              <a:defRPr sz="1000"/>
            </a:lvl6pPr>
            <a:lvl7pPr indent="0" marL="2742377">
              <a:buNone/>
              <a:defRPr sz="1000"/>
            </a:lvl7pPr>
            <a:lvl8pPr indent="0" marL="3199440">
              <a:buNone/>
              <a:defRPr sz="1000"/>
            </a:lvl8pPr>
            <a:lvl9pPr indent="0" marL="3656503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0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2A54C80-263E-416B-A8E0-580EDEADCBDC}" type="datetimeFigureOut">
              <a:rPr dirty="0" lang="en-US"/>
              <a:t>10/31/2019</a:t>
            </a:fld>
            <a:endParaRPr dirty="0" lang="en-US"/>
          </a:p>
        </p:txBody>
      </p:sp>
      <p:sp>
        <p:nvSpPr>
          <p:cNvPr id="104870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0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19954A3-9DFD-4C44-94BA-B95130A3BA1C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b="0" sz="24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52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dirty="0" lang="en-US"/>
          </a:p>
        </p:txBody>
      </p:sp>
      <p:sp>
        <p:nvSpPr>
          <p:cNvPr id="1048653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indent="0" marL="0">
              <a:buNone/>
              <a:defRPr sz="12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5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10/31/2019</a:t>
            </a:fld>
            <a:endParaRPr dirty="0" lang="en-US"/>
          </a:p>
        </p:txBody>
      </p:sp>
      <p:sp>
        <p:nvSpPr>
          <p:cNvPr id="104865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145728" name="Straight Connector 19"/>
            <p:cNvCxnSpPr>
              <a:cxnSpLocks/>
            </p:cNvCxnSpPr>
            <p:nvPr/>
          </p:nvCxnSpPr>
          <p:spPr>
            <a:xfrm>
              <a:off x="9371012" y="0"/>
              <a:ext cx="1219200" cy="6858000"/>
            </a:xfrm>
            <a:prstGeom prst="line"/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29" name="Straight Connector 20"/>
            <p:cNvCxnSpPr>
              <a:cxnSpLocks/>
            </p:cNvCxnSpPr>
            <p:nvPr/>
          </p:nvCxnSpPr>
          <p:spPr>
            <a:xfrm flipH="1">
              <a:off x="7425267" y="3681413"/>
              <a:ext cx="4763558" cy="3176587"/>
            </a:xfrm>
            <a:prstGeom prst="line"/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48576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77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78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79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0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1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2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3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584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/>
        </p:spPr>
        <p:txBody>
          <a:bodyPr anchor="t" bIns="45720" lIns="91440" rIns="91440" rtlCol="0" tIns="45720" vert="horz">
            <a:normAutofit/>
          </a:bodyPr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585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586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dirty="0" lang="en-US"/>
              <a:t>10/31/2019</a:t>
            </a:fld>
            <a:endParaRPr dirty="0" lang="en-US"/>
          </a:p>
        </p:txBody>
      </p:sp>
      <p:sp>
        <p:nvSpPr>
          <p:cNvPr id="104858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104858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eaLnBrk="1" hangingPunct="1" latinLnBrk="0" rtl="0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457200" eaLnBrk="1" hangingPunct="1" indent="-342900" latinLnBrk="0" marL="3429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algn="l" defTabSz="457200" eaLnBrk="1" hangingPunct="1" indent="-285750" latinLnBrk="0" marL="74295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algn="l" defTabSz="457200" eaLnBrk="1" hangingPunct="1" indent="-228600" latinLnBrk="0" marL="11430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algn="l" defTabSz="457200" eaLnBrk="1" hangingPunct="1" indent="-228600" latinLnBrk="0" marL="16002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algn="l" defTabSz="457200" eaLnBrk="1" hangingPunct="1" indent="-228600" latinLnBrk="0" marL="20574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algn="l" defTabSz="457200" eaLnBrk="1" hangingPunct="1" indent="-228600" latinLnBrk="0" marL="25146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algn="l" defTabSz="457200" eaLnBrk="1" hangingPunct="1" indent="-228600" latinLnBrk="0" marL="29718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algn="l" defTabSz="457200" eaLnBrk="1" hangingPunct="1" indent="-228600" latinLnBrk="0" marL="34290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algn="l" defTabSz="457200" eaLnBrk="1" hangingPunct="1" indent="-228600" latinLnBrk="0" marL="38862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4572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      </a:t>
            </a:r>
            <a:r>
              <a:rPr altLang="zh-CN" lang="en-US"/>
              <a:t>AN INTRODUCTION TO FINANCIAL</a:t>
            </a:r>
            <a:br>
              <a:rPr altLang="zh-CN" lang="en-US"/>
            </a:br>
            <a:r>
              <a:rPr altLang="en-US" lang="zh-CN"/>
              <a:t>                     </a:t>
            </a:r>
            <a:r>
              <a:rPr altLang="zh-CN" lang="en-US"/>
              <a:t>MANAGEMENT </a:t>
            </a:r>
            <a:endParaRPr lang="en-US"/>
          </a:p>
        </p:txBody>
      </p:sp>
      <p:sp>
        <p:nvSpPr>
          <p:cNvPr id="104860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altLang="en-US" lang="zh-CN"/>
              <a:t>                                   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zh-CN" lang="en-US"/>
              <a:t>Shilpa lunawat Taunk </a:t>
            </a:r>
            <a:endParaRPr altLang="en-US" lang="zh-CN"/>
          </a:p>
          <a:p>
            <a:pPr indent="0" marL="0">
              <a:buNone/>
            </a:pPr>
            <a:r>
              <a:rPr altLang="en-US" lang="zh-CN"/>
              <a:t>                  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zh-CN"/>
              <a:t>   </a:t>
            </a:r>
            <a:r>
              <a:rPr altLang="zh-CN" lang="en-US"/>
              <a:t>Assistant professor</a:t>
            </a:r>
            <a:endParaRPr altLang="en-US" lang="zh-CN"/>
          </a:p>
          <a:p>
            <a:pPr indent="0" marL="0">
              <a:buNone/>
            </a:pP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(</a:t>
            </a:r>
            <a:r>
              <a:rPr altLang="zh-CN" lang="en-US"/>
              <a:t>Department of Management Studies</a:t>
            </a:r>
            <a:r>
              <a:rPr altLang="zh-CN" lang="en-US"/>
              <a:t>)</a:t>
            </a:r>
            <a:r>
              <a:rPr altLang="zh-CN" lang="en-US"/>
              <a:t> </a:t>
            </a:r>
            <a:endParaRPr altLang="en-US" lang="zh-CN"/>
          </a:p>
          <a:p>
            <a:pPr indent="0" marL="0">
              <a:buNone/>
            </a:pPr>
            <a:r>
              <a:rPr altLang="en-US" lang="zh-CN"/>
              <a:t>                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zh-CN"/>
              <a:t>     </a:t>
            </a:r>
            <a:r>
              <a:rPr altLang="zh-CN" lang="en-US"/>
              <a:t>Vivekananda Mahavidyalaya Raipur</a:t>
            </a:r>
            <a:endParaRPr altLang="en-US" 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>
          <a:xfrm>
            <a:off x="677334" y="1131094"/>
            <a:ext cx="8596668" cy="799306"/>
          </a:xfrm>
        </p:spPr>
        <p:txBody>
          <a:bodyPr>
            <a:normAutofit fontScale="90000"/>
          </a:bodyPr>
          <a:p>
            <a:r>
              <a:rPr altLang="zh-CN" lang="en-US"/>
              <a:t>Arguments in favour of </a:t>
            </a:r>
            <a:r>
              <a:rPr lang="en-US"/>
              <a:t>Profit Maximization</a:t>
            </a:r>
          </a:p>
        </p:txBody>
      </p:sp>
      <p:sp>
        <p:nvSpPr>
          <p:cNvPr id="104862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altLang="zh-CN" sz="2400" lang="en-US"/>
              <a:t>O</a:t>
            </a:r>
            <a:r>
              <a:rPr sz="2400" lang="en-US"/>
              <a:t>bvious objective</a:t>
            </a:r>
          </a:p>
          <a:p>
            <a:r>
              <a:rPr sz="2400" lang="en-US"/>
              <a:t>Rationality</a:t>
            </a:r>
          </a:p>
          <a:p>
            <a:r>
              <a:rPr altLang="zh-CN" sz="2400" lang="en-US"/>
              <a:t>S</a:t>
            </a:r>
            <a:r>
              <a:rPr sz="2400" lang="en-US"/>
              <a:t>ource of finance</a:t>
            </a:r>
          </a:p>
          <a:p>
            <a:r>
              <a:rPr altLang="zh-CN" sz="2400" lang="en-US"/>
              <a:t>S</a:t>
            </a:r>
            <a:r>
              <a:rPr sz="2400" lang="en-US"/>
              <a:t>ocial goals</a:t>
            </a:r>
          </a:p>
          <a:p>
            <a:r>
              <a:rPr altLang="zh-CN" sz="2400" lang="en-US"/>
              <a:t>S</a:t>
            </a:r>
            <a:r>
              <a:rPr sz="2400" lang="en-US"/>
              <a:t>urvive under unfavorable condition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/>
              <a:t>Arguments against profit maximization </a:t>
            </a:r>
            <a:endParaRPr lang="en-US"/>
          </a:p>
        </p:txBody>
      </p:sp>
      <p:sp>
        <p:nvSpPr>
          <p:cNvPr id="104860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zh-CN" lang="en-US"/>
              <a:t>Haziness of term “Profit”.</a:t>
            </a:r>
          </a:p>
          <a:p>
            <a:r>
              <a:rPr altLang="zh-CN" lang="en-US"/>
              <a:t>Ignores Time value of money. </a:t>
            </a:r>
          </a:p>
          <a:p>
            <a:r>
              <a:rPr altLang="zh-CN" lang="en-US"/>
              <a:t>Ignores risk. 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/>
              <a:t>Arguments against Wealth Maximization </a:t>
            </a:r>
            <a:endParaRPr lang="en-US"/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zh-CN" sz="2400" lang="en-US"/>
              <a:t>Not socially desirable. </a:t>
            </a:r>
          </a:p>
          <a:p>
            <a:r>
              <a:rPr altLang="zh-CN" sz="2400" lang="en-US"/>
              <a:t>Objective is not descriptive. </a:t>
            </a:r>
          </a:p>
          <a:p>
            <a:r>
              <a:rPr altLang="zh-CN" sz="2400" lang="en-US"/>
              <a:t>Difficult when management and owner are separate. </a:t>
            </a:r>
          </a:p>
          <a:p>
            <a:pPr indent="0" marL="0">
              <a:buNone/>
            </a:pP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p>
            <a:r>
              <a:rPr altLang="zh-CN" lang="en-US"/>
              <a:t>Arguments in favour of Wealth</a:t>
            </a:r>
            <a:r>
              <a:rPr altLang="en-US" lang="zh-CN"/>
              <a:t> </a:t>
            </a:r>
            <a:r>
              <a:rPr altLang="zh-CN" lang="en-US"/>
              <a:t>Maximization </a:t>
            </a:r>
            <a:endParaRPr lang="en-US"/>
          </a:p>
        </p:txBody>
      </p:sp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zh-CN" sz="2400" lang="en-US"/>
              <a:t>U</a:t>
            </a:r>
            <a:r>
              <a:rPr sz="2400" lang="en-US"/>
              <a:t>niversally accepted</a:t>
            </a:r>
          </a:p>
          <a:p>
            <a:r>
              <a:rPr altLang="zh-CN" sz="2400" lang="en-US"/>
              <a:t>C</a:t>
            </a:r>
            <a:r>
              <a:rPr sz="2400" lang="en-US"/>
              <a:t>onsistent strong dividend policy</a:t>
            </a:r>
          </a:p>
          <a:p>
            <a:r>
              <a:rPr altLang="zh-CN" sz="2400" lang="en-US"/>
              <a:t>S</a:t>
            </a:r>
            <a:r>
              <a:rPr sz="2400" lang="en-US"/>
              <a:t>ecurity to the lender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605338"/>
          </a:xfrm>
        </p:spPr>
        <p:txBody>
          <a:bodyPr/>
          <a:p>
            <a:r>
              <a:rPr altLang="en-US" lang="zh-CN"/>
              <a:t>                    </a:t>
            </a:r>
            <a:br>
              <a:rPr altLang="zh-CN" lang="en-US"/>
            </a:br>
            <a:br>
              <a:rPr altLang="zh-CN" lang="en-US"/>
            </a:br>
            <a:br>
              <a:rPr altLang="zh-CN" lang="en-US"/>
            </a:br>
            <a:r>
              <a:rPr altLang="en-US" lang="zh-CN"/>
              <a:t>                      </a:t>
            </a:r>
            <a:r>
              <a:rPr altLang="zh-CN" lang="en-US"/>
              <a:t>Thank you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Meaning of Financial Management</a:t>
            </a:r>
          </a:p>
        </p:txBody>
      </p:sp>
      <p:sp>
        <p:nvSpPr>
          <p:cNvPr id="104860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endParaRPr lang="en-US"/>
          </a:p>
          <a:p>
            <a:pPr indent="0" marL="0">
              <a:buNone/>
            </a:pPr>
            <a:r>
              <a:rPr sz="2400" lang="en-US"/>
              <a:t>Financial management refers to that part of the</a:t>
            </a:r>
            <a:r>
              <a:rPr altLang="en-US" sz="2400" lang="zh-CN"/>
              <a:t> </a:t>
            </a:r>
            <a:r>
              <a:rPr sz="2400" lang="en-US"/>
              <a:t>management activity, which is concerned with the planning, &amp; controlling of firm’s financial resources</a:t>
            </a:r>
            <a:r>
              <a:rPr altLang="zh-CN" sz="2400" lang="en-US"/>
              <a:t>.It is the application of the general management principles in the area of financial decision-making, namely in the areas of investment of funds, financing various activities, and disposal of profits. </a:t>
            </a:r>
            <a:endParaRPr sz="240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b="1" i="0" lang="zh-CN">
                <a:effectLst/>
                <a:latin typeface="Open Sans"/>
              </a:rPr>
              <a:t>             </a:t>
            </a:r>
            <a:br>
              <a:rPr altLang="zh-CN" b="1" i="0" lang="en-US">
                <a:effectLst/>
                <a:latin typeface="Open Sans"/>
              </a:rPr>
            </a:br>
            <a:r>
              <a:rPr altLang="en-US" b="1" i="0" lang="zh-CN">
                <a:effectLst/>
                <a:latin typeface="Open Sans"/>
              </a:rPr>
              <a:t>                  </a:t>
            </a:r>
            <a:r>
              <a:rPr b="1" i="0" lang="en-US">
                <a:effectLst/>
                <a:latin typeface="Open Sans"/>
              </a:rPr>
              <a:t>Investment Decision</a:t>
            </a:r>
          </a:p>
        </p:txBody>
      </p:sp>
      <p:sp>
        <p:nvSpPr>
          <p:cNvPr id="1048610" name="Content Placeholder 2"/>
          <p:cNvSpPr>
            <a:spLocks noGrp="1"/>
          </p:cNvSpPr>
          <p:nvPr>
            <p:ph idx="1"/>
          </p:nvPr>
        </p:nvSpPr>
        <p:spPr>
          <a:xfrm>
            <a:off x="677334" y="2595563"/>
            <a:ext cx="8596668" cy="3445799"/>
          </a:xfrm>
        </p:spPr>
        <p:txBody>
          <a:bodyPr>
            <a:normAutofit/>
          </a:bodyPr>
          <a:p>
            <a:pPr indent="0" marL="0">
              <a:buNone/>
            </a:pPr>
            <a:r>
              <a:rPr b="0" sz="2400" i="0" lang="en-US">
                <a:solidFill>
                  <a:srgbClr val="111111"/>
                </a:solidFill>
                <a:effectLst/>
                <a:latin typeface="PT Serif"/>
              </a:rPr>
              <a:t>The investment decision relates to the selection of assets in which funds will be invested by a firm</a:t>
            </a:r>
            <a:r>
              <a:rPr altLang="zh-CN" b="0" sz="2400" i="0" lang="en-US">
                <a:solidFill>
                  <a:srgbClr val="111111"/>
                </a:solidFill>
                <a:effectLst/>
                <a:latin typeface="PT Serif"/>
              </a:rPr>
              <a:t>.Thus</a:t>
            </a:r>
            <a:r>
              <a:rPr altLang="en-US" b="0" sz="2400" i="0" lang="zh-CN">
                <a:solidFill>
                  <a:srgbClr val="111111"/>
                </a:solidFill>
                <a:effectLst/>
                <a:latin typeface="PT Serif"/>
              </a:rPr>
              <a:t> </a:t>
            </a:r>
            <a:r>
              <a:rPr altLang="zh-CN" b="0" sz="2400" i="0" lang="en-US">
                <a:solidFill>
                  <a:srgbClr val="111111"/>
                </a:solidFill>
                <a:effectLst/>
                <a:latin typeface="PT Serif"/>
              </a:rPr>
              <a:t>there are two categories of decisions:-</a:t>
            </a:r>
          </a:p>
          <a:p>
            <a:r>
              <a:rPr altLang="zh-CN" b="1" sz="2000" lang="en-US">
                <a:solidFill>
                  <a:srgbClr val="111111"/>
                </a:solidFill>
                <a:latin typeface="PT Serif"/>
              </a:rPr>
              <a:t>Capital budgeting decision.</a:t>
            </a:r>
          </a:p>
          <a:p>
            <a:pPr indent="0" lvl="1" marL="400050">
              <a:buNone/>
            </a:pPr>
            <a:r>
              <a:rPr altLang="zh-CN" b="0" sz="1800" i="0" lang="en-US">
                <a:solidFill>
                  <a:srgbClr val="111111"/>
                </a:solidFill>
                <a:effectLst/>
                <a:latin typeface="PT Serif"/>
              </a:rPr>
              <a:t>Long</a:t>
            </a:r>
            <a:r>
              <a:rPr altLang="en-US" b="0" sz="1800" i="0" lang="zh-CN">
                <a:solidFill>
                  <a:srgbClr val="111111"/>
                </a:solidFill>
                <a:effectLst/>
                <a:latin typeface="PT Serif"/>
              </a:rPr>
              <a:t> </a:t>
            </a:r>
            <a:r>
              <a:rPr altLang="zh-CN" sz="1800" lang="en-US">
                <a:solidFill>
                  <a:srgbClr val="111111"/>
                </a:solidFill>
                <a:latin typeface="PT Serif"/>
              </a:rPr>
              <a:t>term asset investment.</a:t>
            </a:r>
          </a:p>
          <a:p>
            <a:r>
              <a:rPr altLang="zh-CN" b="1" sz="2000" lang="en-US">
                <a:solidFill>
                  <a:srgbClr val="111111"/>
                </a:solidFill>
                <a:latin typeface="PT Serif"/>
              </a:rPr>
              <a:t>Working</a:t>
            </a:r>
            <a:r>
              <a:rPr altLang="en-US" b="1" sz="2000" lang="zh-CN">
                <a:solidFill>
                  <a:srgbClr val="111111"/>
                </a:solidFill>
                <a:latin typeface="PT Serif"/>
              </a:rPr>
              <a:t> </a:t>
            </a:r>
            <a:r>
              <a:rPr altLang="zh-CN" b="1" sz="2000" lang="en-US">
                <a:solidFill>
                  <a:srgbClr val="111111"/>
                </a:solidFill>
                <a:latin typeface="PT Serif"/>
              </a:rPr>
              <a:t>Capital management decision. </a:t>
            </a:r>
          </a:p>
          <a:p>
            <a:pPr indent="0" lvl="1" marL="400050">
              <a:buNone/>
            </a:pPr>
            <a:r>
              <a:rPr altLang="zh-CN" sz="1800" lang="en-US">
                <a:solidFill>
                  <a:srgbClr val="111111"/>
                </a:solidFill>
                <a:latin typeface="PT Serif"/>
              </a:rPr>
              <a:t>Current</a:t>
            </a:r>
            <a:r>
              <a:rPr altLang="en-US" sz="1800" lang="zh-CN">
                <a:solidFill>
                  <a:srgbClr val="111111"/>
                </a:solidFill>
                <a:latin typeface="PT Serif"/>
              </a:rPr>
              <a:t> </a:t>
            </a:r>
            <a:r>
              <a:rPr altLang="zh-CN" sz="1800" lang="en-US">
                <a:solidFill>
                  <a:srgbClr val="111111"/>
                </a:solidFill>
                <a:latin typeface="PT Serif"/>
              </a:rPr>
              <a:t>asset investment. </a:t>
            </a:r>
          </a:p>
          <a:p>
            <a:pPr indent="0" lvl="1" marL="400050">
              <a:buNone/>
            </a:pPr>
            <a:endParaRPr altLang="zh-CN" sz="1800" lang="en-US">
              <a:solidFill>
                <a:srgbClr val="111111"/>
              </a:solidFill>
              <a:latin typeface="PT Serif"/>
            </a:endParaRPr>
          </a:p>
          <a:p>
            <a:pPr indent="0" lvl="1" marL="400050">
              <a:buNone/>
            </a:pPr>
            <a:endParaRPr altLang="zh-CN" sz="1800" lang="en-US">
              <a:solidFill>
                <a:srgbClr val="111111"/>
              </a:solidFill>
              <a:latin typeface="PT Serif"/>
            </a:endParaRPr>
          </a:p>
          <a:p>
            <a:pPr indent="-457200" lvl="1" marL="857250">
              <a:buFont typeface="+mj-lt"/>
              <a:buAutoNum type="arabicPeriod"/>
            </a:pPr>
            <a:endParaRPr altLang="zh-CN" b="0" sz="1800" i="0" lang="en-US">
              <a:solidFill>
                <a:srgbClr val="111111"/>
              </a:solidFill>
              <a:effectLst/>
              <a:latin typeface="PT Serif"/>
            </a:endParaRPr>
          </a:p>
          <a:p>
            <a:pPr indent="0" marL="0">
              <a:buNone/>
            </a:pPr>
            <a:endParaRPr b="0" sz="2400" i="0" lang="en-US">
              <a:solidFill>
                <a:srgbClr val="111111"/>
              </a:solidFill>
              <a:effectLst/>
              <a:latin typeface="PT Serif"/>
            </a:endParaRPr>
          </a:p>
          <a:p>
            <a:pPr indent="0" marL="0">
              <a:buNone/>
            </a:pPr>
            <a:endParaRPr b="0" sz="2400" i="0" lang="en-US">
              <a:solidFill>
                <a:srgbClr val="000000"/>
              </a:solidFill>
              <a:effectLst/>
              <a:latin typeface="Open Sans"/>
            </a:endParaRPr>
          </a:p>
          <a:p>
            <a:pPr indent="0" marL="0">
              <a:buNone/>
            </a:pPr>
            <a:endParaRPr b="0" sz="2400" i="0" lang="en-US">
              <a:solidFill>
                <a:srgbClr val="000000"/>
              </a:solidFill>
              <a:effectLst/>
              <a:latin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b="1" i="0" lang="zh-CN">
                <a:effectLst/>
                <a:latin typeface="Open Sans"/>
              </a:rPr>
              <a:t>                 </a:t>
            </a:r>
            <a:r>
              <a:rPr b="1" i="0" lang="en-US">
                <a:effectLst/>
                <a:latin typeface="Open Sans"/>
              </a:rPr>
              <a:t>Financial Decision</a:t>
            </a:r>
          </a:p>
        </p:txBody>
      </p:sp>
      <p:sp>
        <p:nvSpPr>
          <p:cNvPr id="1048612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p>
            <a:r>
              <a:rPr b="0" sz="2400" i="0" lang="en-US">
                <a:solidFill>
                  <a:srgbClr val="000000"/>
                </a:solidFill>
                <a:effectLst/>
              </a:rPr>
              <a:t>Funds can be acquired through many ways and channels. Broadly speaking a correct ratio of an equity and debt has to be maintained. </a:t>
            </a:r>
          </a:p>
          <a:p>
            <a:r>
              <a:rPr b="0" sz="2400" i="0" lang="en-US">
                <a:solidFill>
                  <a:srgbClr val="000000"/>
                </a:solidFill>
                <a:effectLst/>
              </a:rPr>
              <a:t>This mix of equity capital and debt is known as a firm’s capital structure.</a:t>
            </a:r>
          </a:p>
          <a:p>
            <a:r>
              <a:rPr altLang="zh-CN" sz="2400" lang="en-US"/>
              <a:t>A</a:t>
            </a:r>
            <a:r>
              <a:rPr altLang="en-US" sz="2400" lang="zh-CN"/>
              <a:t> </a:t>
            </a:r>
            <a:r>
              <a:rPr altLang="zh-CN" sz="2400" lang="en-US"/>
              <a:t>proper balance between debt and equity</a:t>
            </a:r>
            <a:r>
              <a:rPr sz="2400" lang="en-US"/>
              <a:t> is a must to ensure </a:t>
            </a:r>
            <a:r>
              <a:rPr altLang="zh-CN" sz="2400" lang="en-US"/>
              <a:t>trade off</a:t>
            </a:r>
            <a:r>
              <a:rPr sz="2400" lang="en-US"/>
              <a:t> between </a:t>
            </a:r>
            <a:r>
              <a:rPr altLang="zh-CN" sz="2400" lang="en-US"/>
              <a:t>risk and return</a:t>
            </a:r>
            <a:r>
              <a:rPr sz="2400" lang="en-US"/>
              <a:t> to the shareholders.</a:t>
            </a:r>
            <a:endParaRPr sz="240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2097152" name="Picture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677334" y="609600"/>
            <a:ext cx="8466665" cy="5938838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>
          <a:xfrm>
            <a:off x="677334" y="1023938"/>
            <a:ext cx="8596668" cy="906462"/>
          </a:xfrm>
        </p:spPr>
        <p:txBody>
          <a:bodyPr/>
          <a:p>
            <a:r>
              <a:rPr altLang="en-US" b="1" i="0" lang="zh-CN">
                <a:effectLst/>
                <a:latin typeface="Open Sans"/>
              </a:rPr>
              <a:t>                   </a:t>
            </a:r>
            <a:r>
              <a:rPr b="1" i="0" lang="en-US">
                <a:effectLst/>
                <a:latin typeface="Open Sans"/>
              </a:rPr>
              <a:t>Dividend Decision</a:t>
            </a:r>
          </a:p>
        </p:txBody>
      </p:sp>
      <p:sp>
        <p:nvSpPr>
          <p:cNvPr id="1048615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p>
            <a:pPr indent="0" marL="0">
              <a:buNone/>
            </a:pPr>
            <a:r>
              <a:rPr altLang="zh-CN" sz="2400" lang="en-US">
                <a:solidFill>
                  <a:srgbClr val="000000"/>
                </a:solidFill>
              </a:rPr>
              <a:t>The key </a:t>
            </a:r>
            <a:r>
              <a:rPr altLang="zh-CN" b="0" sz="2400" i="0" lang="en-US">
                <a:solidFill>
                  <a:srgbClr val="000000"/>
                </a:solidFill>
                <a:effectLst/>
              </a:rPr>
              <a:t>decision</a:t>
            </a:r>
            <a:r>
              <a:rPr b="0" sz="2400" i="0" lang="en-US">
                <a:solidFill>
                  <a:srgbClr val="000000"/>
                </a:solidFill>
                <a:effectLst/>
              </a:rPr>
              <a:t> </a:t>
            </a:r>
            <a:r>
              <a:rPr altLang="zh-CN" b="0" sz="2400" i="0" lang="en-US">
                <a:solidFill>
                  <a:srgbClr val="000000"/>
                </a:solidFill>
                <a:effectLst/>
              </a:rPr>
              <a:t>of a </a:t>
            </a:r>
            <a:r>
              <a:rPr b="0" sz="2400" i="0" lang="en-US">
                <a:solidFill>
                  <a:srgbClr val="000000"/>
                </a:solidFill>
                <a:effectLst/>
              </a:rPr>
              <a:t>financial man</a:t>
            </a:r>
            <a:r>
              <a:rPr altLang="zh-CN" b="0" sz="2400" i="0" lang="en-US">
                <a:solidFill>
                  <a:srgbClr val="000000"/>
                </a:solidFill>
                <a:effectLst/>
              </a:rPr>
              <a:t>age</a:t>
            </a:r>
            <a:r>
              <a:rPr b="0" sz="2400" i="0" lang="en-US">
                <a:solidFill>
                  <a:srgbClr val="000000"/>
                </a:solidFill>
                <a:effectLst/>
              </a:rPr>
              <a:t>r in case of profitability</a:t>
            </a:r>
            <a:r>
              <a:rPr altLang="en-US" b="0" sz="2400" i="0" lang="zh-CN">
                <a:solidFill>
                  <a:srgbClr val="000000"/>
                </a:solidFill>
                <a:effectLst/>
              </a:rPr>
              <a:t> </a:t>
            </a:r>
            <a:r>
              <a:rPr altLang="zh-CN" sz="2400" lang="en-US">
                <a:solidFill>
                  <a:srgbClr val="000000"/>
                </a:solidFill>
              </a:rPr>
              <a:t>is to</a:t>
            </a:r>
          </a:p>
          <a:p>
            <a:r>
              <a:rPr altLang="zh-CN" sz="2400" lang="en-US">
                <a:solidFill>
                  <a:srgbClr val="000000"/>
                </a:solidFill>
              </a:rPr>
              <a:t>T</a:t>
            </a:r>
            <a:r>
              <a:rPr b="0" sz="2400" i="0" lang="en-US">
                <a:solidFill>
                  <a:srgbClr val="000000"/>
                </a:solidFill>
                <a:effectLst/>
              </a:rPr>
              <a:t>o decide whether to distribute all the profits to the shareholder or retain all the profits or </a:t>
            </a:r>
          </a:p>
          <a:p>
            <a:r>
              <a:rPr altLang="zh-CN" sz="2400" lang="en-US">
                <a:solidFill>
                  <a:srgbClr val="000000"/>
                </a:solidFill>
              </a:rPr>
              <a:t>D</a:t>
            </a:r>
            <a:r>
              <a:rPr b="0" sz="2400" i="0" lang="en-US">
                <a:solidFill>
                  <a:srgbClr val="000000"/>
                </a:solidFill>
                <a:effectLst/>
              </a:rPr>
              <a:t>istribute part of the profits to the shareholder and retain the other half in the business.</a:t>
            </a:r>
            <a:endParaRPr sz="2400"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2097153" name="Picture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677333" y="83345"/>
            <a:ext cx="8596667" cy="6631780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/>
              <a:t>Relationship between financial decisions and Goals of the firm. </a:t>
            </a:r>
            <a:endParaRPr lang="en-US"/>
          </a:p>
        </p:txBody>
      </p:sp>
      <p:pic>
        <p:nvPicPr>
          <p:cNvPr id="2097154" name="Picture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rcRect l="0" t="0" r="761" b="7776"/>
          <a:stretch>
            <a:fillRect/>
          </a:stretch>
        </p:blipFill>
        <p:spPr>
          <a:xfrm>
            <a:off x="677334" y="1930400"/>
            <a:ext cx="8614928" cy="4544423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 Objectives of the Financial Management</a:t>
            </a:r>
          </a:p>
        </p:txBody>
      </p:sp>
      <p:sp>
        <p:nvSpPr>
          <p:cNvPr id="10486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sz="2400" lang="en-US"/>
              <a:t>Profit </a:t>
            </a:r>
            <a:r>
              <a:rPr altLang="zh-CN" sz="2400" lang="en-US"/>
              <a:t>Maximization</a:t>
            </a:r>
          </a:p>
          <a:p>
            <a:endParaRPr sz="2400" lang="en-US"/>
          </a:p>
          <a:p>
            <a:r>
              <a:rPr altLang="zh-CN" sz="2400" lang="en-US"/>
              <a:t>Wealth Maximization </a:t>
            </a:r>
            <a:endParaRPr sz="2400"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lastClr="000000" val="windowText"/>
      </a:dk1>
      <a:lt1>
        <a:sysClr lastClr="FFFFFF" val="window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r="5400000" dist="254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r="5400000" dist="381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l" rig="threePt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PowerPoint Presentation</dc:title>
  <dc:creator>shilpalunawat@gmail.com</dc:creator>
  <cp:lastModifiedBy>shilpalunawat@gmail.com</cp:lastModifiedBy>
  <dcterms:created xsi:type="dcterms:W3CDTF">2019-10-29T18:19:35Z</dcterms:created>
  <dcterms:modified xsi:type="dcterms:W3CDTF">2021-11-12T04:22:01Z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57fb4a41aab24947bbcd4a14852402dd</vt:lpwstr>
  </property>
</Properties>
</file>